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5" r:id="rId3"/>
    <p:sldId id="304" r:id="rId4"/>
    <p:sldId id="305" r:id="rId5"/>
    <p:sldId id="306" r:id="rId6"/>
    <p:sldId id="269" r:id="rId7"/>
    <p:sldId id="270" r:id="rId8"/>
    <p:sldId id="289" r:id="rId9"/>
    <p:sldId id="271" r:id="rId10"/>
    <p:sldId id="272" r:id="rId11"/>
    <p:sldId id="273" r:id="rId12"/>
    <p:sldId id="274" r:id="rId13"/>
    <p:sldId id="275" r:id="rId14"/>
    <p:sldId id="276" r:id="rId15"/>
    <p:sldId id="290" r:id="rId16"/>
    <p:sldId id="277" r:id="rId17"/>
    <p:sldId id="278" r:id="rId18"/>
    <p:sldId id="291" r:id="rId19"/>
    <p:sldId id="279" r:id="rId20"/>
    <p:sldId id="280" r:id="rId21"/>
    <p:sldId id="292" r:id="rId22"/>
    <p:sldId id="293" r:id="rId23"/>
    <p:sldId id="281" r:id="rId24"/>
    <p:sldId id="282" r:id="rId25"/>
    <p:sldId id="294" r:id="rId26"/>
    <p:sldId id="300" r:id="rId27"/>
    <p:sldId id="301" r:id="rId28"/>
    <p:sldId id="285" r:id="rId29"/>
    <p:sldId id="302" r:id="rId30"/>
    <p:sldId id="303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20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129" autoAdjust="0"/>
    <p:restoredTop sz="79881" autoAdjust="0"/>
  </p:normalViewPr>
  <p:slideViewPr>
    <p:cSldViewPr snapToGrid="0" snapToObjects="1">
      <p:cViewPr varScale="1">
        <p:scale>
          <a:sx n="85" d="100"/>
          <a:sy n="85" d="100"/>
        </p:scale>
        <p:origin x="-156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E63A0-CABF-43BA-BC46-9EBBD77FC50A}" type="datetimeFigureOut">
              <a:rPr lang="es-ES" smtClean="0"/>
              <a:pPr/>
              <a:t>14/10/2015</a:t>
            </a:fld>
            <a:endParaRPr lang="es-E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s-E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7A912-11BB-4FCA-8954-BDFA6CAC188E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351040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u="none" dirty="0" smtClean="0">
                <a:solidFill>
                  <a:schemeClr val="tx1"/>
                </a:solidFill>
                <a:ea typeface="ＭＳ Ｐゴシック" pitchFamily="34" charset="-128"/>
              </a:rPr>
              <a:t>CARO</a:t>
            </a:r>
            <a:r>
              <a:rPr lang="pt-BR" b="1" u="none" baseline="0" dirty="0" smtClean="0">
                <a:solidFill>
                  <a:schemeClr val="tx1"/>
                </a:solidFill>
                <a:ea typeface="ＭＳ Ｐゴシック" pitchFamily="34" charset="-128"/>
              </a:rPr>
              <a:t> GESTOR</a:t>
            </a:r>
            <a:endParaRPr lang="pt-BR" b="1" u="sng" dirty="0" smtClean="0">
              <a:solidFill>
                <a:schemeClr val="tx1"/>
              </a:solidFill>
              <a:ea typeface="ＭＳ Ｐゴシック" pitchFamily="34" charset="-128"/>
            </a:endParaRPr>
          </a:p>
          <a:p>
            <a:r>
              <a:rPr lang="pt-BR" dirty="0" smtClean="0">
                <a:ea typeface="ＭＳ Ｐゴシック" pitchFamily="34" charset="-128"/>
              </a:rPr>
              <a:t>	Sugerimos</a:t>
            </a:r>
            <a:r>
              <a:rPr lang="pt-BR" baseline="0" dirty="0" smtClean="0">
                <a:ea typeface="ＭＳ Ｐゴシック" pitchFamily="34" charset="-128"/>
              </a:rPr>
              <a:t> </a:t>
            </a:r>
            <a:r>
              <a:rPr lang="pt-BR" dirty="0" smtClean="0">
                <a:ea typeface="ＭＳ Ｐゴシック" pitchFamily="34" charset="-128"/>
              </a:rPr>
              <a:t>estudar o texto de orientação para cada slide.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ea typeface="ＭＳ Ｐゴシック" pitchFamily="34" charset="-128"/>
              </a:rPr>
              <a:t>	Como sabe, o conteúdo foi</a:t>
            </a:r>
            <a:r>
              <a:rPr lang="pt-BR" baseline="0" dirty="0" smtClean="0">
                <a:ea typeface="ＭＳ Ｐゴシック" pitchFamily="34" charset="-128"/>
              </a:rPr>
              <a:t> criado pela Prof. Antônio Carlos Xavier</a:t>
            </a:r>
            <a:r>
              <a:rPr lang="pt-BR" dirty="0" smtClean="0">
                <a:ea typeface="ＭＳ Ｐゴシック" pitchFamily="34" charset="-128"/>
              </a:rPr>
              <a:t>,</a:t>
            </a:r>
            <a:r>
              <a:rPr lang="pt-BR" baseline="0" dirty="0" smtClean="0">
                <a:ea typeface="ＭＳ Ｐゴシック" pitchFamily="34" charset="-128"/>
              </a:rPr>
              <a:t> portanto pedimos que</a:t>
            </a:r>
            <a:r>
              <a:rPr lang="pt-BR" b="0" dirty="0" smtClean="0">
                <a:ea typeface="ＭＳ Ｐゴシック" pitchFamily="34" charset="-128"/>
              </a:rPr>
              <a:t> apresente a palestra reproduzindo o texto indicado.</a:t>
            </a:r>
            <a:endParaRPr lang="pt-BR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u="sng" dirty="0" smtClean="0">
              <a:ea typeface="ＭＳ Ｐゴシック" pitchFamily="34" charset="-128"/>
            </a:endParaRPr>
          </a:p>
          <a:p>
            <a:r>
              <a:rPr lang="pt-BR" u="sng" dirty="0" smtClean="0">
                <a:ea typeface="ＭＳ Ｐゴシック" pitchFamily="34" charset="-128"/>
              </a:rPr>
              <a:t>ATENÇÃO</a:t>
            </a:r>
            <a:r>
              <a:rPr lang="pt-BR" u="none" dirty="0" smtClean="0">
                <a:ea typeface="ＭＳ Ｐゴシック" pitchFamily="34" charset="-128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ea typeface="ＭＳ Ｐゴシック" pitchFamily="34" charset="-128"/>
              </a:rPr>
              <a:t> O QUE ESTÁ ENTRE PARÊNTESES NÃO É PARA SER FALADO. TRATA-SE DE UMA ORIENTAÇÃO SOBRE O SLIDE.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ea typeface="ＭＳ Ｐゴシック" pitchFamily="34" charset="-128"/>
              </a:rPr>
              <a:t> SUA FALA ESTARÁ SEMPRE INDICADA POR UMA →</a:t>
            </a:r>
          </a:p>
          <a:p>
            <a:endParaRPr lang="pt-BR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>
                <a:ea typeface="ＭＳ Ｐゴシック" pitchFamily="34" charset="-128"/>
              </a:rPr>
              <a:t>LEIA O TÍTULO DA PALESTRA E APRESENTE</a:t>
            </a:r>
            <a:r>
              <a:rPr lang="pt-BR" b="1" baseline="0" dirty="0" smtClean="0">
                <a:ea typeface="ＭＳ Ｐゴシック" pitchFamily="34" charset="-128"/>
              </a:rPr>
              <a:t> A PROF. ANTÔNIO CARLOS XAVIER</a:t>
            </a:r>
          </a:p>
          <a:p>
            <a:r>
              <a:rPr lang="pt-BR" dirty="0" smtClean="0">
                <a:ea typeface="ＭＳ Ｐゴシック" pitchFamily="34" charset="-128"/>
              </a:rPr>
              <a:t>(</a:t>
            </a:r>
            <a:r>
              <a:rPr lang="pt-B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Prof. Titular de Linguística da Universidade Federal de Pernambuco.</a:t>
            </a:r>
            <a:r>
              <a:rPr lang="pt-BR" dirty="0" smtClean="0">
                <a:ea typeface="ＭＳ Ｐゴシック" pitchFamily="34" charset="-128"/>
              </a:rPr>
              <a:t>)</a:t>
            </a:r>
          </a:p>
          <a:p>
            <a:endParaRPr lang="pt-BR" dirty="0" smtClean="0">
              <a:ea typeface="ＭＳ Ｐゴシック" pitchFamily="34" charset="-128"/>
            </a:endParaRPr>
          </a:p>
          <a:p>
            <a:r>
              <a:rPr lang="pt-BR" dirty="0" smtClean="0"/>
              <a:t>(O tempo total para esta exposição é de até 60 minutos. Não está contabilizado o tempo de leitura prévia dos dois textos de autoria</a:t>
            </a:r>
            <a:r>
              <a:rPr lang="pt-BR" baseline="0" dirty="0" smtClean="0"/>
              <a:t> de Antônio Carlos Xavier</a:t>
            </a:r>
            <a:r>
              <a:rPr lang="pt-BR" dirty="0" smtClean="0"/>
              <a:t>. A leitura dos textos deverá ser feita pelos docentes antes do momento da exposição pelo gestor.</a:t>
            </a:r>
          </a:p>
          <a:p>
            <a:r>
              <a:rPr lang="pt-BR" dirty="0" smtClean="0"/>
              <a:t>Na mensagem em que enviará o texto de apoio à discussão, o gestor precisará mostrar a importância de os professores de todas as disciplinas lerem previamente os textos e assim se preparem para a discussão.)</a:t>
            </a:r>
            <a:endParaRPr lang="pt-BR" dirty="0" smtClean="0">
              <a:ea typeface="ＭＳ Ｐゴシック" pitchFamily="34" charset="-128"/>
            </a:endParaRPr>
          </a:p>
          <a:p>
            <a:endParaRPr lang="es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7A912-11BB-4FCA-8954-BDFA6CAC188E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750272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None/>
            </a:pPr>
            <a:r>
              <a:rPr lang="pt-BR" b="1" baseline="0" noProof="0" dirty="0" smtClean="0"/>
              <a:t>LEIA O TEXTO DO SLIDE.</a:t>
            </a:r>
          </a:p>
          <a:p>
            <a:pPr marL="171450" indent="-171450">
              <a:buFont typeface="Arial"/>
              <a:buNone/>
            </a:pPr>
            <a:endParaRPr lang="pt-BR" baseline="0" noProof="0" dirty="0" smtClean="0"/>
          </a:p>
          <a:p>
            <a:pPr marL="171450" indent="-171450">
              <a:buFont typeface="Arial"/>
              <a:buNone/>
            </a:pPr>
            <a:r>
              <a:rPr lang="pt-BR" baseline="0" noProof="0" dirty="0" smtClean="0"/>
              <a:t>(Antes de discutir o aspecto educacional da pesquisa, foco do encontro com os professores, sugere-se a leitura completa para em caso de qualquer indagação de docentes sobre ela, o gestor </a:t>
            </a:r>
          </a:p>
          <a:p>
            <a:pPr marL="171450" indent="-171450">
              <a:buFont typeface="Arial"/>
              <a:buNone/>
            </a:pPr>
            <a:r>
              <a:rPr lang="pt-BR" baseline="0" noProof="0" dirty="0" smtClean="0"/>
              <a:t>estará pronto para responder.)</a:t>
            </a:r>
          </a:p>
          <a:p>
            <a:pPr marL="171450" indent="-171450">
              <a:buFont typeface="Arial"/>
              <a:buChar char="•"/>
            </a:pPr>
            <a:endParaRPr lang="pt-BR" baseline="0" noProof="0" dirty="0" smtClean="0"/>
          </a:p>
          <a:p>
            <a:pPr marL="171450" indent="-171450">
              <a:buFont typeface="Arial"/>
              <a:buChar char="•"/>
            </a:pPr>
            <a:endParaRPr lang="pt-BR" baseline="0" noProof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 sz="1200" noProof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Fonte: http://www.fundacaotelefonica.org.br/conteudos/publicacoes/Detalhe.</a:t>
            </a:r>
            <a:r>
              <a:rPr lang="pt-BR" sz="1200" noProof="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aspx</a:t>
            </a:r>
            <a:r>
              <a:rPr lang="pt-BR" sz="1200" noProof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?id=137</a:t>
            </a:r>
          </a:p>
          <a:p>
            <a:pPr marL="171450" indent="-171450">
              <a:buFont typeface="Arial"/>
              <a:buChar char="•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90461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noProof="0" dirty="0" smtClean="0"/>
              <a:t>LEIA</a:t>
            </a:r>
            <a:r>
              <a:rPr lang="pt-BR" sz="1200" b="1" baseline="0" noProof="0" dirty="0" smtClean="0"/>
              <a:t> O TEXTO DO SLIDE E FALE O TEXTO ABAIXO.</a:t>
            </a:r>
            <a:endParaRPr lang="pt-BR" noProof="0" dirty="0" smtClean="0"/>
          </a:p>
          <a:p>
            <a:pPr marL="171450" indent="-171450">
              <a:buFont typeface="Arial"/>
              <a:buNone/>
            </a:pPr>
            <a:endParaRPr lang="pt-BR" noProof="0" dirty="0" smtClean="0"/>
          </a:p>
          <a:p>
            <a:pPr marL="171450" indent="-171450">
              <a:buFont typeface="Arial"/>
              <a:buNone/>
            </a:pPr>
            <a:r>
              <a:rPr lang="pt-BR" noProof="0" dirty="0" smtClean="0"/>
              <a:t>→ É</a:t>
            </a:r>
            <a:r>
              <a:rPr lang="pt-BR" baseline="0" noProof="0" dirty="0" smtClean="0"/>
              <a:t> possível ressaltar</a:t>
            </a:r>
            <a:r>
              <a:rPr lang="pt-BR" noProof="0" dirty="0" smtClean="0"/>
              <a:t> a preferência pelo celular/</a:t>
            </a:r>
            <a:r>
              <a:rPr lang="pt-BR" noProof="0" dirty="0" err="1" smtClean="0"/>
              <a:t>smartphone</a:t>
            </a:r>
            <a:r>
              <a:rPr lang="pt-BR" baseline="0" noProof="0" dirty="0" smtClean="0"/>
              <a:t> para acesso às informações da internet entre os estudantes entrevistados.</a:t>
            </a:r>
          </a:p>
          <a:p>
            <a:pPr marL="171450" indent="-171450">
              <a:buFont typeface="Arial"/>
              <a:buNone/>
            </a:pPr>
            <a:r>
              <a:rPr lang="pt-BR" baseline="0" noProof="0" dirty="0" smtClean="0"/>
              <a:t>→ Os estudantes já possuem domínio obre este aparelho. Quais seriam as formas mais adequadas de integrar este equipamento nas atividades escolares?</a:t>
            </a:r>
          </a:p>
          <a:p>
            <a:pPr marL="171450" indent="-171450">
              <a:buFont typeface="Arial"/>
              <a:buNone/>
            </a:pPr>
            <a:endParaRPr lang="pt-BR" noProof="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474957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noProof="0" dirty="0" smtClean="0"/>
              <a:t>LEIA</a:t>
            </a:r>
            <a:r>
              <a:rPr lang="pt-BR" sz="1200" b="1" baseline="0" noProof="0" dirty="0" smtClean="0"/>
              <a:t> O TEXTO DO SLIDE E FALE O TEXTO ABAIXO.</a:t>
            </a:r>
          </a:p>
          <a:p>
            <a:endParaRPr lang="pt-BR" sz="1200" noProof="0" dirty="0" smtClean="0"/>
          </a:p>
          <a:p>
            <a:r>
              <a:rPr lang="pt-BR" sz="1200" noProof="0" dirty="0" smtClean="0"/>
              <a:t>→ Os alunos gostam e costumam publicar conteúdos nas redes sociais.</a:t>
            </a:r>
          </a:p>
          <a:p>
            <a:r>
              <a:rPr lang="pt-BR" sz="1200" noProof="0" dirty="0" smtClean="0"/>
              <a:t>→ Como</a:t>
            </a:r>
            <a:r>
              <a:rPr lang="pt-BR" sz="1200" baseline="0" noProof="0" dirty="0" smtClean="0"/>
              <a:t> o professor pode aproveitar essa prática de postagem para despertar o interesse </a:t>
            </a:r>
            <a:r>
              <a:rPr lang="pt-BR" baseline="0" noProof="0" dirty="0" smtClean="0"/>
              <a:t>e o envolvimento dos estudantes para com os assuntos abordados nas disciplinas?</a:t>
            </a:r>
          </a:p>
          <a:p>
            <a:r>
              <a:rPr lang="pt-BR" sz="1200" noProof="0" dirty="0" smtClean="0"/>
              <a:t>→ </a:t>
            </a:r>
            <a:r>
              <a:rPr lang="pt-BR" sz="1200" baseline="0" noProof="0" dirty="0" smtClean="0"/>
              <a:t>Seria possível adotar </a:t>
            </a:r>
            <a:r>
              <a:rPr lang="pt-BR" baseline="0" noProof="0" dirty="0" smtClean="0"/>
              <a:t>prática de postar em redes sociais um </a:t>
            </a:r>
            <a:r>
              <a:rPr lang="pt-BR" b="1" baseline="0" noProof="0" dirty="0" smtClean="0"/>
              <a:t>resumo</a:t>
            </a:r>
            <a:r>
              <a:rPr lang="pt-BR" baseline="0" noProof="0" dirty="0" smtClean="0"/>
              <a:t> curto do que aprendeu em cada uma das aulas do dia?</a:t>
            </a:r>
            <a:endParaRPr lang="pt-BR" sz="1200" noProof="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000462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 O TEXTO DO SLIDE</a:t>
            </a:r>
            <a:r>
              <a:rPr lang="pt-BR" b="1" baseline="0" dirty="0" smtClean="0"/>
              <a:t> E FALE O TEXTO ABAIXO.</a:t>
            </a:r>
            <a:endParaRPr lang="pt-BR" b="1" dirty="0" smtClean="0"/>
          </a:p>
          <a:p>
            <a:endParaRPr lang="pt-BR" dirty="0" smtClean="0"/>
          </a:p>
          <a:p>
            <a:r>
              <a:rPr lang="pt-BR" dirty="0" smtClean="0"/>
              <a:t>→ O</a:t>
            </a:r>
            <a:r>
              <a:rPr lang="pt-BR" baseline="0" dirty="0" smtClean="0"/>
              <a:t> professor apresenta uma importância perene, porém assume um novo papel que deverá incorporar agora. Não será mais o centro do processo de aprendizagem, mas deverá ceder esse protagonismo para o aprendiz. </a:t>
            </a:r>
            <a:r>
              <a:rPr lang="pt-BR" dirty="0" smtClean="0"/>
              <a:t>Esta é a expectativa dos estudantes para com o professor do Século XXI.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b="1" dirty="0" smtClean="0"/>
              <a:t>Sugestão: </a:t>
            </a:r>
            <a:r>
              <a:rPr lang="pt-BR" dirty="0" smtClean="0"/>
              <a:t>Pedir para os professores, em grupo, pensarem em propostas de ação docente tendo</a:t>
            </a:r>
            <a:r>
              <a:rPr lang="pt-BR" baseline="0" dirty="0" smtClean="0"/>
              <a:t> o professor como mediador da aprendizagem.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93102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 O TÍTULO</a:t>
            </a:r>
            <a:r>
              <a:rPr lang="pt-BR" b="1" baseline="0" dirty="0" smtClean="0"/>
              <a:t> E O TEXTO DO SLIDE.</a:t>
            </a:r>
            <a:endParaRPr lang="pt-BR" b="1" dirty="0" smtClean="0"/>
          </a:p>
          <a:p>
            <a:endParaRPr lang="pt-BR" dirty="0" smtClean="0"/>
          </a:p>
          <a:p>
            <a:r>
              <a:rPr lang="pt-BR" dirty="0" smtClean="0"/>
              <a:t>Fonte: http://www.nngroup.com/articles/f-shaped-pattern-reading-web-content/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97984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LEIA O TÍTULO</a:t>
            </a:r>
            <a:r>
              <a:rPr lang="pt-BR" b="1" baseline="0" dirty="0" smtClean="0"/>
              <a:t> E O TEXTO DO SLIDE.</a:t>
            </a:r>
            <a:endParaRPr lang="pt-BR" b="1" dirty="0" smtClean="0"/>
          </a:p>
          <a:p>
            <a:endParaRPr lang="pt-BR" dirty="0" smtClean="0"/>
          </a:p>
          <a:p>
            <a:r>
              <a:rPr lang="pt-BR" dirty="0" smtClean="0"/>
              <a:t>(Neste slide, focar a discussão para o Padrão “F” de leitura e as características de ler no suporte digital.</a:t>
            </a:r>
            <a:r>
              <a:rPr lang="pt-BR" baseline="0" dirty="0" smtClean="0"/>
              <a:t> </a:t>
            </a:r>
            <a:r>
              <a:rPr lang="pt-BR" dirty="0" smtClean="0"/>
              <a:t>Ressaltar a possibilidade de dispersão e distração que a leitura deslinearizada realizada em suportes digitais pode provocar mais facilmente do que as que são feitas em suportes impressos como livros, revistas e jornais.)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97984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 O TÍTULO</a:t>
            </a:r>
            <a:r>
              <a:rPr lang="pt-BR" b="1" baseline="0" dirty="0" smtClean="0"/>
              <a:t> E O TEXTO DO SLIDE E FALE O TEXTO ABAIXO.</a:t>
            </a:r>
          </a:p>
          <a:p>
            <a:endParaRPr lang="pt-BR" dirty="0" smtClean="0"/>
          </a:p>
          <a:p>
            <a:r>
              <a:rPr lang="pt-BR" dirty="0" smtClean="0"/>
              <a:t>→ O HIPERTEXTO é o modo de enunciação (representação do pensamento) que mescla as linguagens verbais, visuais e sonoras. Ele é acessado em todo suporte digital e isso significa que a leitura merece ser feita com mais atenção e detalhamento para aproveitar o máximo de dados apresentados no HIPERTEXTO lido.</a:t>
            </a:r>
          </a:p>
          <a:p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(Salientar essas implicações como necessárias ao uso saudável e produtivo do ponto de vista social, político e científico da leitura feita em suportes digitais.)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90226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LANÇE A PERGUNTA DO SLIDE PARA UM DEBATE E, APÓS ALGUMAS RESPOSTAS, APRESENTAR O PRÓXIMO</a:t>
            </a:r>
            <a:r>
              <a:rPr lang="pt-BR" b="1" baseline="0" dirty="0" smtClean="0"/>
              <a:t> SLIDE.</a:t>
            </a:r>
            <a:endParaRPr lang="pt-BR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(Lembre que TDIC significa Tecnologias Digitais de Informação e Comunicação.)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53476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 OS TRÊS TÓPICOS</a:t>
            </a:r>
            <a:r>
              <a:rPr lang="pt-BR" b="1" baseline="0" dirty="0" smtClean="0"/>
              <a:t> E DISCUTA COM BASE NAS RESPSOTAS DO GRUPO.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534769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baseline="0" dirty="0" smtClean="0"/>
              <a:t>FALE O TEXTO ABAIXO.</a:t>
            </a:r>
          </a:p>
          <a:p>
            <a:endParaRPr lang="pt-BR" b="1" i="0" dirty="0" smtClean="0"/>
          </a:p>
          <a:p>
            <a:r>
              <a:rPr lang="pt-BR" dirty="0" smtClean="0"/>
              <a:t>→ Retomando à pesquisa “</a:t>
            </a:r>
            <a:r>
              <a:rPr lang="pt-BR" dirty="0" err="1" smtClean="0"/>
              <a:t>Junventude</a:t>
            </a:r>
            <a:r>
              <a:rPr lang="pt-BR" baseline="0" dirty="0" smtClean="0"/>
              <a:t> conectada” </a:t>
            </a:r>
            <a:r>
              <a:rPr lang="pt-BR" dirty="0" smtClean="0"/>
              <a:t>citada anteriormente, foi perguntado aos estudantes se um bom professor</a:t>
            </a:r>
            <a:r>
              <a:rPr lang="pt-BR" baseline="0" dirty="0" smtClean="0"/>
              <a:t> seria aquele letrado digitalmente, </a:t>
            </a:r>
            <a:r>
              <a:rPr lang="pt-BR" dirty="0" smtClean="0"/>
              <a:t>ou seja, aquele que sabe utilizar a internet e os recursos tecnológicos para ajudar no aprendizado dos alunos. Como está no gráfico, a grande maioria dos estudantes concordou com esse perfil de professor. </a:t>
            </a:r>
          </a:p>
          <a:p>
            <a:endParaRPr lang="pt-BR" dirty="0" smtClean="0"/>
          </a:p>
          <a:p>
            <a:r>
              <a:rPr lang="pt-BR" b="1" dirty="0" smtClean="0"/>
              <a:t>EM SEGUIDA, INDAGUE AOS DOCENTES: </a:t>
            </a:r>
          </a:p>
          <a:p>
            <a:r>
              <a:rPr lang="pt-BR" dirty="0" smtClean="0"/>
              <a:t> Você se considera letrado digital? Por quê?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48977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 smtClean="0"/>
              <a:t>CLIQUE</a:t>
            </a:r>
            <a:r>
              <a:rPr lang="pt-BR" sz="1200" b="1" baseline="0" dirty="0" smtClean="0"/>
              <a:t> NO LINK “</a:t>
            </a: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Música: Pela internet</a:t>
            </a:r>
            <a:r>
              <a:rPr lang="es-E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Gilberto Gil</a:t>
            </a: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PARA QUE INICIE A REPRODUÇÃO DA CANÇÃO.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aseline="0" dirty="0" smtClean="0"/>
              <a:t>(Um trecho basta para que a equipe identifique a temática da música.)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aseline="0" dirty="0" smtClean="0"/>
              <a:t>→ O </a:t>
            </a:r>
            <a:r>
              <a:rPr lang="pt-BR" sz="1200" dirty="0" smtClean="0"/>
              <a:t>cantor e compositor Gilberto Gil aborda</a:t>
            </a:r>
            <a:r>
              <a:rPr lang="pt-BR" sz="1200" baseline="0" dirty="0" smtClean="0"/>
              <a:t> algum</a:t>
            </a:r>
            <a:r>
              <a:rPr lang="pt-BR" sz="1200" dirty="0" smtClean="0"/>
              <a:t>as das mudanças promovidas na sociedade com a chegada da Internet. A canção retrata práticas realizadas com dispositivos tecnológicos que caracterizam pessoas letradas no universo digital.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 smtClean="0"/>
              <a:t>Sugestão de dinâmica: </a:t>
            </a:r>
            <a:r>
              <a:rPr lang="pt-BR" sz="1200" dirty="0" smtClean="0"/>
              <a:t>organize os professores em grupos para discutir sobre o uso das novas tecnologias no</a:t>
            </a:r>
            <a:r>
              <a:rPr lang="pt-BR" sz="1200" baseline="0" dirty="0" smtClean="0"/>
              <a:t> universo escolar.</a:t>
            </a:r>
            <a:endParaRPr lang="pt-BR" dirty="0" smtClean="0"/>
          </a:p>
          <a:p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/>
              <a:t>Letra</a:t>
            </a:r>
            <a:r>
              <a:rPr lang="pt-BR" sz="1200" baseline="0" dirty="0" smtClean="0"/>
              <a:t> na íntegra disponível em</a:t>
            </a:r>
            <a:r>
              <a:rPr lang="pt-BR" sz="1200" dirty="0" smtClean="0"/>
              <a:t>:</a:t>
            </a:r>
            <a:r>
              <a:rPr lang="pt-BR" sz="1200" baseline="0" dirty="0" smtClean="0"/>
              <a:t> </a:t>
            </a:r>
            <a:r>
              <a:rPr lang="pt-BR" sz="1200" dirty="0" smtClean="0"/>
              <a:t>http://letras.mus.br/gilberto-gil/68924/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8644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LANCE A PERGUNTA AOS DOCENTES E ESPERAR DELES ALGUMAS RESPOSTAS.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458374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DEPOIS DE UM BREVE DEBATE, DEVERÁ LANÇAR AS RESPOSTAS DO SLIDE. </a:t>
            </a:r>
          </a:p>
          <a:p>
            <a:endParaRPr lang="pt-BR" dirty="0" smtClean="0"/>
          </a:p>
          <a:p>
            <a:r>
              <a:rPr lang="pt-BR" dirty="0" smtClean="0"/>
              <a:t>(Certamente em cada uma das condições</a:t>
            </a:r>
            <a:r>
              <a:rPr lang="pt-BR" baseline="0" dirty="0" smtClean="0"/>
              <a:t> – </a:t>
            </a:r>
            <a:r>
              <a:rPr lang="pt-BR" dirty="0" smtClean="0"/>
              <a:t>conhecer, dominar e utilizar as TDIC</a:t>
            </a:r>
            <a:r>
              <a:rPr lang="pt-BR" baseline="0" dirty="0" smtClean="0"/>
              <a:t> –</a:t>
            </a:r>
            <a:r>
              <a:rPr lang="pt-BR" dirty="0" smtClean="0"/>
              <a:t> caberá um comentário do gestor para sensibilizar os professores que ainda não adquiriram a condição de LETRADO DIGITAL a procurar adquiri-la o mais rápido possível.)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458374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 O TEXTO DO SLIDE.</a:t>
            </a:r>
          </a:p>
          <a:p>
            <a:endParaRPr lang="pt-BR" dirty="0" smtClean="0"/>
          </a:p>
          <a:p>
            <a:r>
              <a:rPr lang="pt-BR" dirty="0" smtClean="0"/>
              <a:t>(pensar com os docentes o estágio em</a:t>
            </a:r>
            <a:r>
              <a:rPr lang="pt-BR" baseline="0" dirty="0" smtClean="0"/>
              <a:t> que cada um se encontra.)</a:t>
            </a:r>
          </a:p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902670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 O TEXTO DO SLIDE.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(Indagar aos docentes se já ultrapassaram esse estágio.)</a:t>
            </a: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902670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 O TEXTO DO SLIDE.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(Indagar aos docentes se já ultrapassaram esse estágio.)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862519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 O TEXTO DO SLIDE.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(Indagar aos docentes se já ultrapassaram esse estágio.)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862519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 dirty="0" smtClean="0"/>
              <a:t>LEIA O TÍTULO E OS TÓPICOS</a:t>
            </a:r>
            <a:r>
              <a:rPr lang="pt-BR" b="1" baseline="0" dirty="0" smtClean="0"/>
              <a:t> DO SLIDE.</a:t>
            </a:r>
            <a:endParaRPr lang="pt-BR" b="1" dirty="0" smtClean="0"/>
          </a:p>
          <a:p>
            <a:endParaRPr lang="pt-BR" dirty="0" smtClean="0"/>
          </a:p>
          <a:p>
            <a:r>
              <a:rPr lang="pt-BR" dirty="0" smtClean="0"/>
              <a:t>ABAIXO</a:t>
            </a:r>
            <a:r>
              <a:rPr lang="pt-BR" baseline="0" dirty="0" smtClean="0"/>
              <a:t> SEGUEM ORINTAÇÕES PARA ELABORAÇÃO DE UM QUIESTIONÁRIO DIAGNÓSTICO.</a:t>
            </a:r>
            <a:endParaRPr lang="pt-BR" dirty="0" smtClean="0"/>
          </a:p>
          <a:p>
            <a:r>
              <a:rPr lang="pt-BR" dirty="0" smtClean="0"/>
              <a:t>Essas questões</a:t>
            </a:r>
            <a:r>
              <a:rPr lang="pt-BR" baseline="0" dirty="0" smtClean="0"/>
              <a:t> têm por objetivo diagnosticar o nível de Letramento digital dos docentes e discentes.</a:t>
            </a:r>
          </a:p>
          <a:p>
            <a:r>
              <a:rPr lang="pt-BR" baseline="0" dirty="0" smtClean="0"/>
              <a:t>De forma, que os professores também podem fazer uso do material com seus alunos. </a:t>
            </a:r>
          </a:p>
          <a:p>
            <a:endParaRPr lang="pt-BR" baseline="0" dirty="0" smtClean="0"/>
          </a:p>
          <a:p>
            <a:r>
              <a:rPr lang="pt-BR" dirty="0" smtClean="0"/>
              <a:t>Distribuir questionário </a:t>
            </a:r>
            <a:r>
              <a:rPr lang="pt-BR" dirty="0" err="1" smtClean="0"/>
              <a:t>sócio-técnico</a:t>
            </a:r>
            <a:r>
              <a:rPr lang="pt-BR" dirty="0" smtClean="0"/>
              <a:t> impresso (ou apresentará um link com as perguntas disponíveis em formulário eletrônico enviado por e-mail aos docentes):</a:t>
            </a:r>
          </a:p>
          <a:p>
            <a:r>
              <a:rPr lang="pt-BR" dirty="0" smtClean="0"/>
              <a:t>a)Quantos dispositivos digitais (</a:t>
            </a:r>
            <a:r>
              <a:rPr lang="pt-BR" dirty="0" err="1" smtClean="0"/>
              <a:t>pc</a:t>
            </a:r>
            <a:r>
              <a:rPr lang="pt-BR" dirty="0" smtClean="0"/>
              <a:t>, celular/smartphone ou tablets) professores e estudantes costumam usar diariamente?</a:t>
            </a:r>
          </a:p>
          <a:p>
            <a:r>
              <a:rPr lang="pt-BR" dirty="0" smtClean="0"/>
              <a:t>b) Quanto tempo passam conectados?</a:t>
            </a:r>
          </a:p>
          <a:p>
            <a:r>
              <a:rPr lang="pt-BR" dirty="0" smtClean="0"/>
              <a:t>c) O que mais fazem quando estão conectados (pesquisar, ler e escrever mensagens, postar fotos, vídeos, áudios, comprar, vender, pagar, jogar, conversar).</a:t>
            </a:r>
          </a:p>
          <a:p>
            <a:r>
              <a:rPr lang="pt-BR" dirty="0" smtClean="0"/>
              <a:t>d) As tecnologias ajudam na aprendizagem? Por quê? Como?</a:t>
            </a:r>
          </a:p>
          <a:p>
            <a:r>
              <a:rPr lang="pt-BR" dirty="0" smtClean="0"/>
              <a:t>e) Quais tecnologias poderiam ser adquiridas pela escola?</a:t>
            </a:r>
          </a:p>
          <a:p>
            <a:r>
              <a:rPr lang="pt-BR" dirty="0" smtClean="0"/>
              <a:t>f) Quais tecnologias são mais usadas pelo professor para ensinar e pelo estudante para aprender?</a:t>
            </a:r>
          </a:p>
          <a:p>
            <a:r>
              <a:rPr lang="pt-BR" dirty="0" smtClean="0"/>
              <a:t>g) Celular/smartphone e </a:t>
            </a:r>
            <a:r>
              <a:rPr lang="pt-BR" dirty="0" err="1" smtClean="0"/>
              <a:t>tablet</a:t>
            </a:r>
            <a:r>
              <a:rPr lang="pt-BR" dirty="0" smtClean="0"/>
              <a:t> podem ajudar na aprendizagem? Como?</a:t>
            </a:r>
          </a:p>
          <a:p>
            <a:r>
              <a:rPr lang="pt-BR" dirty="0" smtClean="0"/>
              <a:t>h) Portais educacionais, objetos educacionais digitais e aplicativos despertam mais interesse do aprendiz? Por quê?</a:t>
            </a:r>
          </a:p>
          <a:p>
            <a:endParaRPr lang="pt-BR" dirty="0" smtClean="0"/>
          </a:p>
          <a:p>
            <a:r>
              <a:rPr lang="pt-BR" dirty="0" smtClean="0"/>
              <a:t>OBS.: Este questionário deverá ser computado e tabulado para permitir as ações de 2 a 7 contidas neste e no slide seguinte.</a:t>
            </a:r>
          </a:p>
          <a:p>
            <a:pPr marL="1714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="0" baseline="0" dirty="0" smtClean="0"/>
              <a:t>Com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ações</a:t>
            </a:r>
            <a:r>
              <a:rPr lang="pt-BR" sz="2400" dirty="0" smtClean="0"/>
              <a:t> chamar a atenção para o potencial pedagógico dessas ferramentas</a:t>
            </a:r>
            <a:r>
              <a:rPr lang="pt-BR" sz="2400" baseline="0" dirty="0" smtClean="0"/>
              <a:t> e o aumento nos processos de leitura e produção de informações proporcionadas pelo domínio do uso de tais tecnologias digitais.</a:t>
            </a:r>
            <a:endParaRPr lang="pt-BR" sz="2400" dirty="0" smtClean="0"/>
          </a:p>
          <a:p>
            <a:endParaRPr lang="en-US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078578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1" dirty="0" smtClean="0"/>
              <a:t>LEIA O TÍTULO E OS TÓPICOS</a:t>
            </a:r>
            <a:r>
              <a:rPr lang="pt-BR" b="1" baseline="0" dirty="0" smtClean="0"/>
              <a:t> DO SLIDE.</a:t>
            </a:r>
            <a:endParaRPr lang="pt-BR" b="1" dirty="0" smtClean="0"/>
          </a:p>
          <a:p>
            <a:endParaRPr lang="pt-BR" dirty="0" smtClean="0"/>
          </a:p>
          <a:p>
            <a:r>
              <a:rPr lang="pt-BR" dirty="0" smtClean="0"/>
              <a:t>ABAIXO</a:t>
            </a:r>
            <a:r>
              <a:rPr lang="pt-BR" baseline="0" dirty="0" smtClean="0"/>
              <a:t> SEGUEM ORINTAÇÕES PARA ELABORAÇÃO DE UM QUIESTIONÁRIO DIAGNÓSTICO.</a:t>
            </a:r>
            <a:endParaRPr lang="pt-BR" dirty="0" smtClean="0"/>
          </a:p>
          <a:p>
            <a:r>
              <a:rPr lang="pt-BR" dirty="0" smtClean="0"/>
              <a:t>Essas questões</a:t>
            </a:r>
            <a:r>
              <a:rPr lang="pt-BR" baseline="0" dirty="0" smtClean="0"/>
              <a:t> têm por objetivo diagnosticar o nível de Letramento digital dos docentes e discentes.</a:t>
            </a:r>
          </a:p>
          <a:p>
            <a:r>
              <a:rPr lang="pt-BR" baseline="0" dirty="0" smtClean="0"/>
              <a:t>De forma, que os professores também podem fazer uso do material com seus alunos. </a:t>
            </a:r>
          </a:p>
          <a:p>
            <a:endParaRPr lang="pt-BR" baseline="0" dirty="0" smtClean="0"/>
          </a:p>
          <a:p>
            <a:r>
              <a:rPr lang="pt-BR" dirty="0" smtClean="0"/>
              <a:t>Distribuir questionário sócio-técnico impresso (ou apresentará um link com as perguntas disponíveis em formulário eletrônico enviado por e-mail aos docentes):</a:t>
            </a:r>
          </a:p>
          <a:p>
            <a:r>
              <a:rPr lang="pt-BR" dirty="0" smtClean="0"/>
              <a:t>a)Quantos dispositivos digitais (</a:t>
            </a:r>
            <a:r>
              <a:rPr lang="pt-BR" dirty="0" err="1" smtClean="0"/>
              <a:t>pc</a:t>
            </a:r>
            <a:r>
              <a:rPr lang="pt-BR" dirty="0" smtClean="0"/>
              <a:t>, celular/</a:t>
            </a:r>
            <a:r>
              <a:rPr lang="pt-BR" dirty="0" err="1" smtClean="0"/>
              <a:t>smartphone</a:t>
            </a:r>
            <a:r>
              <a:rPr lang="pt-BR" dirty="0" smtClean="0"/>
              <a:t> ou </a:t>
            </a:r>
            <a:r>
              <a:rPr lang="pt-BR" dirty="0" err="1" smtClean="0"/>
              <a:t>tablets</a:t>
            </a:r>
            <a:r>
              <a:rPr lang="pt-BR" dirty="0" smtClean="0"/>
              <a:t>) professores e estudantes costumam usar diariamente?</a:t>
            </a:r>
          </a:p>
          <a:p>
            <a:r>
              <a:rPr lang="pt-BR" dirty="0" smtClean="0"/>
              <a:t>b) Quanto tempo passam conectados?</a:t>
            </a:r>
          </a:p>
          <a:p>
            <a:r>
              <a:rPr lang="pt-BR" dirty="0" smtClean="0"/>
              <a:t>c) O que mais fazem quando estão conectados (pesquisar, ler e escrever mensagens, postar fotos, vídeos, áudios, comprar, vender, pagar, jogar, conversar).</a:t>
            </a:r>
          </a:p>
          <a:p>
            <a:r>
              <a:rPr lang="pt-BR" dirty="0" smtClean="0"/>
              <a:t>d) As tecnologias ajudam na aprendizagem? Por quê? Como?</a:t>
            </a:r>
          </a:p>
          <a:p>
            <a:r>
              <a:rPr lang="pt-BR" dirty="0" smtClean="0"/>
              <a:t>e) Quais tecnologias poderiam ser adquiridas pela escola?</a:t>
            </a:r>
          </a:p>
          <a:p>
            <a:r>
              <a:rPr lang="pt-BR" dirty="0" smtClean="0"/>
              <a:t>f) Quais tecnologias são mais usadas pelo professor para ensinar e pelo estudante para aprender?</a:t>
            </a:r>
          </a:p>
          <a:p>
            <a:r>
              <a:rPr lang="pt-BR" dirty="0" smtClean="0"/>
              <a:t>g) Celular/</a:t>
            </a:r>
            <a:r>
              <a:rPr lang="pt-BR" dirty="0" err="1" smtClean="0"/>
              <a:t>smartphone</a:t>
            </a:r>
            <a:r>
              <a:rPr lang="pt-BR" dirty="0" smtClean="0"/>
              <a:t> e </a:t>
            </a:r>
            <a:r>
              <a:rPr lang="pt-BR" dirty="0" err="1" smtClean="0"/>
              <a:t>tablet</a:t>
            </a:r>
            <a:r>
              <a:rPr lang="pt-BR" dirty="0" smtClean="0"/>
              <a:t> podem ajudar na aprendizagem? Como?</a:t>
            </a:r>
          </a:p>
          <a:p>
            <a:r>
              <a:rPr lang="pt-BR" dirty="0" smtClean="0"/>
              <a:t>h) Portais educacionais, objetos educacionais digitais e aplicativos despertam mais interesse do aprendiz? Por quê?</a:t>
            </a:r>
          </a:p>
          <a:p>
            <a:endParaRPr lang="pt-BR" dirty="0" smtClean="0"/>
          </a:p>
          <a:p>
            <a:r>
              <a:rPr lang="pt-BR" dirty="0" smtClean="0"/>
              <a:t>OBS.: Este questionário deverá ser computado e tabulado para permitir as ações de 2 a 7 contidas neste e no slide seguinte.</a:t>
            </a:r>
          </a:p>
          <a:p>
            <a:pPr marL="1714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="0" baseline="0" dirty="0" smtClean="0"/>
              <a:t>Com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ações</a:t>
            </a:r>
            <a:r>
              <a:rPr lang="pt-BR" sz="2400" dirty="0" smtClean="0"/>
              <a:t> chamar a atenção para o potencial pedagógico dessas ferramentas</a:t>
            </a:r>
            <a:r>
              <a:rPr lang="pt-BR" sz="2400" baseline="0" dirty="0" smtClean="0"/>
              <a:t> e o aumento nos processos de leitura e produção de informações proporcionadas pelo domínio do uso de tais tecnologias digitais.</a:t>
            </a:r>
            <a:endParaRPr lang="pt-BR" sz="2400" dirty="0" smtClean="0"/>
          </a:p>
          <a:p>
            <a:endParaRPr lang="en-US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078578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PERGUNTE</a:t>
            </a:r>
            <a:r>
              <a:rPr lang="pt-BR" b="1" baseline="0" dirty="0" smtClean="0"/>
              <a:t> AO GRUPO: QUAIS SÃO AS AÇÕES DO DOCENTE-ORIENTADOR LETRADO DIGITAL?</a:t>
            </a:r>
          </a:p>
          <a:p>
            <a:r>
              <a:rPr lang="pt-BR" dirty="0" smtClean="0"/>
              <a:t>(Após algumas</a:t>
            </a:r>
            <a:r>
              <a:rPr lang="pt-BR" baseline="0" dirty="0" smtClean="0"/>
              <a:t> respostas, passar para o próximo slide.)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170153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</a:t>
            </a:r>
            <a:r>
              <a:rPr lang="pt-BR" b="1" baseline="0" dirty="0" smtClean="0"/>
              <a:t> OS TÓPICOS DO SLIDE.</a:t>
            </a:r>
          </a:p>
          <a:p>
            <a:r>
              <a:rPr lang="pt-BR" dirty="0" smtClean="0"/>
              <a:t>(Apresentar os três itens de resposta, mostrando que a prática docente deve o tempo todo se renovar, inovar e estimular o novo a ser criado pelos alunos para manter o nível de envolvimento e interesse deles sempre alto. Esta é uma condição fundamental para a aprendizagem e especificamente para a leitura em suportes digitais de modo profundo e produtivo intelectualmente e não superficial como muitos usuários da internet e das redes sociais têm feito.)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170153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LEIA AS QUESTÕES DO SLIDES E PROPONHA A REFLEXÃO COM O GRUPO.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(Começar a reflexão conjunta sobre o tema Letramento Digital e novas práticas de leitura solicitando dos professores respostas a essas três questões; 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Instigará os professores a arriscarem apresentar um conceito de Letramento Digital e sugerirem dispositivos digitais usados pelos estudantes para lerem.)</a:t>
            </a:r>
            <a:endParaRPr lang="es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7A912-11BB-4FCA-8954-BDFA6CAC188E}" type="slidenum">
              <a:rPr lang="es-ES" smtClean="0"/>
              <a:pPr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Como momento mais prático e interativo da reunião pedagógica, o gestor deverá distribuir uma folha de papel em branco para que os docentes respondam a essas cinco perguntas;</a:t>
            </a:r>
          </a:p>
          <a:p>
            <a:r>
              <a:rPr lang="pt-BR" dirty="0" smtClean="0"/>
              <a:t>Depois de 15 minutos para respostas, o gestor solicitará aos voluntários para responderem publicamente às questões. </a:t>
            </a:r>
          </a:p>
          <a:p>
            <a:endParaRPr lang="pt-BR" dirty="0" smtClean="0"/>
          </a:p>
          <a:p>
            <a:r>
              <a:rPr lang="pt-BR" dirty="0" smtClean="0"/>
              <a:t>OBS.: Mesmo que nem todos os docentes às respondam publicamente, elas vão suscitar reflexões deles para com a leitura em suporte digital e para o uso das TDIC em suas práticas pedagógicas.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191362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  <p:sp>
        <p:nvSpPr>
          <p:cNvPr id="593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69A0805-1486-4FCD-97E7-287B0081EB03}" type="slidenum">
              <a:rPr lang="pt-BR" smtClean="0"/>
              <a:pPr/>
              <a:t>32</a:t>
            </a:fld>
            <a:endParaRPr lang="pt-BR" smtClean="0"/>
          </a:p>
        </p:txBody>
      </p:sp>
    </p:spTree>
    <p:extLst>
      <p:ext uri="{BB962C8B-B14F-4D97-AF65-F5344CB8AC3E}">
        <p14:creationId xmlns="" xmlns:p14="http://schemas.microsoft.com/office/powerpoint/2010/main" val="1018685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LEIA O TÍTULO E OS TÓPICOS DO SLIDE.</a:t>
            </a:r>
          </a:p>
          <a:p>
            <a:endParaRPr lang="pt-BR" dirty="0" smtClean="0"/>
          </a:p>
          <a:p>
            <a:r>
              <a:rPr lang="pt-BR" dirty="0" smtClean="0"/>
              <a:t>(Apresente o conceito de Letramento Digital e os novos suportes sobre os quais os aprendizes estão realizando suas leituras.)</a:t>
            </a:r>
          </a:p>
          <a:p>
            <a:r>
              <a:rPr lang="pt-BR" dirty="0" smtClean="0"/>
              <a:t>(Mostre a importância de os professores de todas as disciplinas planejarem atividades em tecnologias usadas pelos aprendizes.)</a:t>
            </a:r>
          </a:p>
          <a:p>
            <a:endParaRPr lang="es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7A912-11BB-4FCA-8954-BDFA6CAC188E}" type="slidenum">
              <a:rPr lang="es-ES" smtClean="0"/>
              <a:pPr/>
              <a:t>4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 smtClean="0"/>
              <a:t>LEIA O TÍTULO DE SLIDE E FALE O TEXTO ABAIXO.</a:t>
            </a:r>
          </a:p>
          <a:p>
            <a:r>
              <a:rPr lang="pt-BR" dirty="0" smtClean="0"/>
              <a:t>→ Estes são os novos suportes sobre os quais os aprendizes estão realizando suas leituras: </a:t>
            </a:r>
            <a:r>
              <a:rPr lang="pt-BR" dirty="0" err="1" smtClean="0"/>
              <a:t>tablets</a:t>
            </a:r>
            <a:r>
              <a:rPr lang="pt-BR" dirty="0" smtClean="0"/>
              <a:t>, notebooks, </a:t>
            </a:r>
            <a:r>
              <a:rPr lang="pt-BR" dirty="0" err="1" smtClean="0"/>
              <a:t>smartphones</a:t>
            </a:r>
            <a:r>
              <a:rPr lang="pt-BR" dirty="0" smtClean="0"/>
              <a:t> e leitores eletrônicos.</a:t>
            </a:r>
          </a:p>
          <a:p>
            <a:r>
              <a:rPr lang="pt-BR" dirty="0" smtClean="0"/>
              <a:t>→ É importantes para os professores de todas as disciplinas identificarem as habilidades dos estudantes com tecnologias digitais e assim começarem a elaborar seus planos de aula </a:t>
            </a:r>
          </a:p>
          <a:p>
            <a:r>
              <a:rPr lang="pt-BR" dirty="0" smtClean="0"/>
              <a:t>Incluindo tarefas com tecnologias digitais usadas pelos aprendizes.</a:t>
            </a:r>
          </a:p>
          <a:p>
            <a:endParaRPr lang="es-E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7A912-11BB-4FCA-8954-BDFA6CAC188E}" type="slidenum">
              <a:rPr lang="es-ES" smtClean="0"/>
              <a:pPr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LEIA</a:t>
            </a:r>
            <a:r>
              <a:rPr lang="pt-BR" b="1" baseline="0" dirty="0" smtClean="0"/>
              <a:t> O TEXTO DO SLIDE E FALE O TEXTO ABAIXO.</a:t>
            </a:r>
          </a:p>
          <a:p>
            <a:endParaRPr lang="pt-BR" dirty="0" smtClean="0"/>
          </a:p>
          <a:p>
            <a:r>
              <a:rPr lang="pt-BR" dirty="0" smtClean="0"/>
              <a:t>O Letramento Digital muitas vezes ocorre ainda antes de os estudantes chegarem à escola para se alfabetizarem. </a:t>
            </a:r>
          </a:p>
          <a:p>
            <a:endParaRPr lang="pt-BR" dirty="0" smtClean="0"/>
          </a:p>
          <a:p>
            <a:r>
              <a:rPr lang="pt-BR" b="1" dirty="0" smtClean="0"/>
              <a:t>LANÇE A SEGUINTE PERGUNTA PARA A QUAL AINDA NÃO HÁ RESPOSTAS DEFINITIVAS: </a:t>
            </a:r>
          </a:p>
          <a:p>
            <a:r>
              <a:rPr lang="pt-BR" dirty="0" smtClean="0"/>
              <a:t>“O Letramento Digital ajuda o aprendiz a se alfabetizar mais rapidamente?”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61396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noProof="0" dirty="0" smtClean="0"/>
              <a:t>INDAGUE</a:t>
            </a:r>
            <a:r>
              <a:rPr lang="pt-BR" b="1" baseline="0" noProof="0" dirty="0" smtClean="0"/>
              <a:t> AOS DOCENTES O QUE SERIAM: APRENDER E ENSINAR.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noProof="0" dirty="0" smtClean="0"/>
              <a:t>Depois de ouvidas algumas respostas, apresente as respostas contidas no slide seguinte e explique ambos os conceitos, abrindo discussão sobre o assunto.</a:t>
            </a:r>
            <a:endParaRPr lang="pt-BR" noProof="0" dirty="0" smtClean="0"/>
          </a:p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232467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noProof="0" dirty="0" smtClean="0"/>
              <a:t>Apresente as respostas contidas no slide e explique ambos os conceitos, abrindo uma discussão sobre o assunto.</a:t>
            </a:r>
            <a:endParaRPr lang="pt-BR" noProof="0" dirty="0" smtClean="0"/>
          </a:p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232467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None/>
            </a:pPr>
            <a:r>
              <a:rPr lang="en-US" b="1" dirty="0" smtClean="0"/>
              <a:t>LEIA A CHARGE E EXPONHA</a:t>
            </a:r>
            <a:r>
              <a:rPr lang="en-US" b="1" baseline="0" dirty="0" smtClean="0"/>
              <a:t> AS TRÊS QUESTÕES. DISCUTA COM OS DOCENTES AS POSSÍVEIS RESPOSTAS.</a:t>
            </a:r>
            <a:endParaRPr lang="en-US" b="1" dirty="0" smtClean="0"/>
          </a:p>
          <a:p>
            <a:endParaRPr lang="pt-BR" dirty="0" smtClean="0"/>
          </a:p>
          <a:p>
            <a:r>
              <a:rPr lang="pt-BR" b="1" dirty="0" smtClean="0"/>
              <a:t>Sugestão de dinâmica</a:t>
            </a:r>
            <a:r>
              <a:rPr lang="pt-BR" dirty="0" smtClean="0"/>
              <a:t>: proponha</a:t>
            </a:r>
            <a:r>
              <a:rPr lang="pt-BR" baseline="0" dirty="0" smtClean="0"/>
              <a:t> que a atividade seja feita em grupos.</a:t>
            </a:r>
          </a:p>
          <a:p>
            <a:r>
              <a:rPr lang="pt-BR" baseline="0" dirty="0" smtClean="0"/>
              <a:t>Socializar as resposta montando com os professores um painel.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B969-57CA-44C7-9EC7-60E2552FB040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81836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9467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6943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01338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945EC-06A0-4EF8-AB7D-38375674217E}" type="datetimeFigureOut">
              <a:rPr lang="pt-BR" smtClean="0"/>
              <a:pPr/>
              <a:t>14/10/2015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31B7405-64D2-4C36-AA9D-BF3359F004A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undo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8080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ZZ-LSIwKY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/>
        </p:nvGrpSpPr>
        <p:grpSpPr>
          <a:xfrm>
            <a:off x="541949" y="199414"/>
            <a:ext cx="8405803" cy="6297455"/>
            <a:chOff x="541949" y="199414"/>
            <a:chExt cx="8405803" cy="6297455"/>
          </a:xfrm>
        </p:grpSpPr>
        <p:grpSp>
          <p:nvGrpSpPr>
            <p:cNvPr id="7" name="Grupo 6"/>
            <p:cNvGrpSpPr/>
            <p:nvPr/>
          </p:nvGrpSpPr>
          <p:grpSpPr>
            <a:xfrm>
              <a:off x="3902375" y="199414"/>
              <a:ext cx="5045377" cy="2202559"/>
              <a:chOff x="3902375" y="199414"/>
              <a:chExt cx="5045377" cy="2202559"/>
            </a:xfrm>
          </p:grpSpPr>
          <p:sp>
            <p:nvSpPr>
              <p:cNvPr id="9" name="CaixaDeTexto 8"/>
              <p:cNvSpPr txBox="1"/>
              <p:nvPr/>
            </p:nvSpPr>
            <p:spPr>
              <a:xfrm>
                <a:off x="4600755" y="1878753"/>
                <a:ext cx="42932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Antônio Carlos Xavier</a:t>
                </a:r>
                <a:endParaRPr lang="pt-B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CaixaDeTexto 10"/>
              <p:cNvSpPr txBox="1"/>
              <p:nvPr/>
            </p:nvSpPr>
            <p:spPr>
              <a:xfrm>
                <a:off x="3902375" y="199414"/>
                <a:ext cx="504537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3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LETRAMENTO DIGITAL: NOVAS PRÁTICAS DE LEITURA</a:t>
                </a:r>
                <a:endParaRPr lang="pt-B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8" name="Picture 5" descr="logo_s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424" y="5354156"/>
              <a:ext cx="934947" cy="1142713"/>
            </a:xfrm>
            <a:prstGeom prst="rect">
              <a:avLst/>
            </a:prstGeom>
          </p:spPr>
        </p:pic>
        <p:pic>
          <p:nvPicPr>
            <p:cNvPr id="12" name="Picture 2" descr="img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31" y="2585541"/>
              <a:ext cx="7464612" cy="2768615"/>
            </a:xfrm>
            <a:prstGeom prst="rect">
              <a:avLst/>
            </a:prstGeom>
          </p:spPr>
        </p:pic>
        <p:pic>
          <p:nvPicPr>
            <p:cNvPr id="13" name="Picture 4" descr="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49" y="584136"/>
              <a:ext cx="2940839" cy="168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7151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687623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372063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025905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515602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7344743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7344743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653792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105383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105383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345834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463034" y="925156"/>
            <a:ext cx="6540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Música: </a:t>
            </a:r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Pela </a:t>
            </a:r>
            <a:r>
              <a:rPr 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internet</a:t>
            </a:r>
            <a:r>
              <a:rPr lang="es-E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 – Gilberto Gil</a:t>
            </a:r>
            <a:endParaRPr lang="pt-B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5" descr="logo_s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859" y="6037729"/>
            <a:ext cx="605118" cy="739589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2310065" y="1868451"/>
            <a:ext cx="4889452" cy="3423190"/>
            <a:chOff x="2310065" y="1868451"/>
            <a:chExt cx="4889452" cy="3423190"/>
          </a:xfrm>
        </p:grpSpPr>
        <p:pic>
          <p:nvPicPr>
            <p:cNvPr id="1026" name="Picture 2" descr="Z:\MARKETING\SERVIÇOS EDUCACIONAIS\SOMOS MESTRES\GESTOR ESCOLAR 3\Processos\ALTAS 05\ALTAS 05\shutterstock_95097235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310065" y="1868451"/>
              <a:ext cx="4707029" cy="3327493"/>
            </a:xfrm>
            <a:prstGeom prst="rect">
              <a:avLst/>
            </a:prstGeom>
            <a:noFill/>
          </p:spPr>
        </p:pic>
        <p:sp>
          <p:nvSpPr>
            <p:cNvPr id="7" name="CaixaDeTexto 6"/>
            <p:cNvSpPr txBox="1"/>
            <p:nvPr/>
          </p:nvSpPr>
          <p:spPr>
            <a:xfrm rot="16200000">
              <a:off x="5991853" y="4083976"/>
              <a:ext cx="2169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nmedia</a:t>
              </a:r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es-ES" sz="1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Shutterstock</a:t>
              </a:r>
              <a:r>
                <a:rPr lang="es-E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/ID/BR</a:t>
              </a:r>
              <a:endParaRPr lang="es-E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0165614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635630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635630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381617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9381617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70904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-1" y="0"/>
            <a:ext cx="9149177" cy="6858000"/>
            <a:chOff x="-1" y="0"/>
            <a:chExt cx="9149177" cy="6858000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1" y="0"/>
              <a:ext cx="9149177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" name="Picture 2" descr="Z:\MARKETING\SERVIÇOS EDUCACIONAIS\SOMOS MESTRES\GESTOR ESCOLAR 3\Processos\ALTAS 05\ALTAS 05\shutterstock_150490622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79120" y="2385557"/>
              <a:ext cx="3117600" cy="31176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470904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644936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logo_s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859" y="6037729"/>
            <a:ext cx="605118" cy="739589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7644936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278704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-49600" y="-1"/>
            <a:ext cx="9193600" cy="6891297"/>
            <a:chOff x="-49600" y="-1"/>
            <a:chExt cx="9193600" cy="6891297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49600" y="-1"/>
              <a:ext cx="9193600" cy="6891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6" name="Picture 4" descr="Z:\MARKETING\SERVIÇOS EDUCACIONAIS\SOMOS MESTRES\GESTOR ESCOLAR 3\Processos\ALTAS 05\ALTAS 05\shutterstock_229579480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38165" y="4702858"/>
              <a:ext cx="1413271" cy="1413271"/>
            </a:xfrm>
            <a:prstGeom prst="rect">
              <a:avLst/>
            </a:prstGeom>
            <a:noFill/>
          </p:spPr>
        </p:pic>
        <p:pic>
          <p:nvPicPr>
            <p:cNvPr id="8197" name="Picture 5" descr="Z:\MARKETING\SERVIÇOS EDUCACIONAIS\SOMOS MESTRES\GESTOR ESCOLAR 3\Processos\ALTAS 05\ALTAS 05\shutterstock_157787309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92987" y="4704748"/>
              <a:ext cx="1482631" cy="148263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28278704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36705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158653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917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09487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586400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9144000" cy="6854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586400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0"/>
            <a:ext cx="9149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47195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1897</Words>
  <Application>Microsoft Office PowerPoint</Application>
  <PresentationFormat>Apresentação na tela (4:3)</PresentationFormat>
  <Paragraphs>184</Paragraphs>
  <Slides>32</Slides>
  <Notes>31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Alê</dc:creator>
  <cp:lastModifiedBy>MCarreira</cp:lastModifiedBy>
  <cp:revision>106</cp:revision>
  <dcterms:created xsi:type="dcterms:W3CDTF">2015-05-12T13:03:12Z</dcterms:created>
  <dcterms:modified xsi:type="dcterms:W3CDTF">2015-10-14T15:49:54Z</dcterms:modified>
</cp:coreProperties>
</file>